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81E3C-19F0-4014-9D25-F9AC4D6C5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A14998C-B922-4D10-A18D-452A00B2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382CDE-D893-4104-8FDB-E9FA02CF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EA784C-D5EA-47BF-A3D7-8F454929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4148DF-A076-49A0-94B0-80C4FBF2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00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C4CB3-FC76-408B-8A7B-A4914635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02A18F-1B8C-471C-A2B2-B89E83909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A1ADA6-E04B-4264-8C7C-16440E34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E122DD-811B-45CF-9B6B-99DE8CBB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1B9B9C-1511-4121-97ED-39D27373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50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1C1E657-6BDC-4F07-8863-18E0EC324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512AFA-B540-4BE5-B9F8-4CF181407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F622E1-9D00-497F-857C-F919AC68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11CA19-0B86-4DAA-9B4E-118EB34D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8AE48D-A3E8-4665-A1FF-E447D008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53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13B0E-7D1C-41B3-ADD7-E3362827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1C7587-74FC-4D93-BA3E-7EFF3BCBF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58AA47-2059-40CB-BAA2-79FBD7D6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58ECDF-D4DB-4105-A048-5C60F459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D6FEA2-AE3A-4DA8-9168-EFE17630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73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99AFE-BC93-4133-A02F-55EE9A15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06093C-DF56-40D7-AAAE-AD147789A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3B20AD-6066-49FF-B362-4FCCD9ED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5F2C89-E489-4135-AF91-22F7AB2F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9E40AE-A1D0-40FC-A64A-B048BC39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74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B095C-98E0-474E-A907-83CFABDC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24F27E-4058-4EE2-9F1A-16FDDEDF7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DF140CE-A301-4D82-B678-44A703F88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1C0B31-6E61-4BB2-8C98-1DA075EF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692ACE-0AA9-4942-86E0-53377C0D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5BBB22-7B3F-4B4E-9871-7D0B74F0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8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72D9D-5541-4547-810D-067884DC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268B63-F0BB-4B2F-95DB-EF41AC141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9E6DEE-B363-44E6-B6B9-4D42053D9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5D3996-9D72-4428-9DAB-BBA7D41A1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FB6D2F4-BFCB-49B9-A95C-9896C01E9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C837F3A-68B4-459E-98F1-5A091CDF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498B739-4764-4A9C-A37B-25028338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E16D570-4599-4928-B79F-25997C79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82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21870-F52A-4FB7-AE4E-F0B7B92FC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A1C7697-C64A-4B55-B764-5E560953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00F104-6F73-4895-A85B-51BAFDB2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28CF3-2379-458C-A283-3EB7FA9A7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96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420E4B2-0152-46A3-9866-2A3197D2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6633DD2-ACCF-4365-82B7-689E018A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49FBD7-3E8D-4994-AC80-FCA93159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09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A3F3F-C532-4BB4-A01D-684FD6F4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A6E452-D133-491D-A95D-AB4D4EB83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62627F-FDA3-476A-BE5A-F4301A20B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410DD7-A775-45FD-8D97-E85FCCD4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65F53A-898E-4065-8D76-3D6EC0C6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172607-77E5-4D53-891C-231266569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54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6BCC8-A26A-492D-AD9E-05D9FFA2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DE078B9-BB6A-4A5A-A110-4DEB95385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FF242D-5758-47E9-B0AE-65D708046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E38288-9D56-44A3-8326-226B1CA0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4611-EE17-4196-A787-D674F5A9763C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322DD9-D705-485C-8F75-1D0D12431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93DAE1-C204-47CB-BBC9-0F578208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797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6094EB0-806D-44CF-9222-2FF9B7B01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86AF21-E88A-4143-A047-DCDF53473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EA58A4-DA38-44CF-A192-086828479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74611-EE17-4196-A787-D674F5A9763C}" type="datetimeFigureOut">
              <a:rPr lang="nl-NL" smtClean="0"/>
              <a:t>16-11-2021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BB67E9-66C5-4091-9972-49EDBFD53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E5EA4C-41D9-4306-9C7A-5E255D567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B8B12-BF0A-4B53-8BBF-12BAB1A10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81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pl2U6OXQ8Y" TargetMode="External"/><Relationship Id="rId2" Type="http://schemas.openxmlformats.org/officeDocument/2006/relationships/hyperlink" Target="https://www.youtube.com/watch?v=QmqjHCxQnX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3421FED-654A-48A7-ADD5-EF87BE908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91" r="2" b="4922"/>
          <a:stretch/>
        </p:blipFill>
        <p:spPr>
          <a:xfrm>
            <a:off x="20" y="1302606"/>
            <a:ext cx="4413566" cy="4252313"/>
          </a:xfrm>
          <a:custGeom>
            <a:avLst/>
            <a:gdLst/>
            <a:ahLst/>
            <a:cxnLst/>
            <a:rect l="l" t="t" r="r" b="b"/>
            <a:pathLst>
              <a:path w="4413586" h="4252313">
                <a:moveTo>
                  <a:pt x="0" y="0"/>
                </a:moveTo>
                <a:lnTo>
                  <a:pt x="2062856" y="0"/>
                </a:lnTo>
                <a:lnTo>
                  <a:pt x="2063084" y="493"/>
                </a:lnTo>
                <a:lnTo>
                  <a:pt x="2450944" y="493"/>
                </a:lnTo>
                <a:lnTo>
                  <a:pt x="4413586" y="4252313"/>
                </a:lnTo>
                <a:lnTo>
                  <a:pt x="388087" y="4252313"/>
                </a:lnTo>
                <a:lnTo>
                  <a:pt x="388087" y="4251820"/>
                </a:lnTo>
                <a:lnTo>
                  <a:pt x="0" y="4251820"/>
                </a:ln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CBF71E6-C54A-4E15-90AD-354C394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65697" y="1303083"/>
            <a:ext cx="9226303" cy="4251821"/>
          </a:xfrm>
          <a:custGeom>
            <a:avLst/>
            <a:gdLst>
              <a:gd name="connsiteX0" fmla="*/ 0 w 9226303"/>
              <a:gd name="connsiteY0" fmla="*/ 0 h 4251821"/>
              <a:gd name="connsiteX1" fmla="*/ 9226303 w 9226303"/>
              <a:gd name="connsiteY1" fmla="*/ 0 h 4251821"/>
              <a:gd name="connsiteX2" fmla="*/ 7263661 w 9226303"/>
              <a:gd name="connsiteY2" fmla="*/ 4251821 h 4251821"/>
              <a:gd name="connsiteX3" fmla="*/ 0 w 9226303"/>
              <a:gd name="connsiteY3" fmla="*/ 4251821 h 425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6303" h="4251821">
                <a:moveTo>
                  <a:pt x="0" y="0"/>
                </a:moveTo>
                <a:lnTo>
                  <a:pt x="9226303" y="0"/>
                </a:lnTo>
                <a:lnTo>
                  <a:pt x="7263661" y="4251821"/>
                </a:lnTo>
                <a:lnTo>
                  <a:pt x="0" y="425182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623FB8-F1B3-4EF7-A9C5-0C1191770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912" y="3863697"/>
            <a:ext cx="6029936" cy="911117"/>
          </a:xfrm>
        </p:spPr>
        <p:txBody>
          <a:bodyPr>
            <a:normAutofit/>
          </a:bodyPr>
          <a:lstStyle/>
          <a:p>
            <a:pPr algn="l"/>
            <a:r>
              <a:rPr lang="nl-NL" sz="2000">
                <a:solidFill>
                  <a:srgbClr val="FFFFFF"/>
                </a:solidFill>
              </a:rPr>
              <a:t>Les 1: Oriëntatie op (culturele) diversiteit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D6C30D-C155-4B66-89F4-924EDAC2A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589" y="1828800"/>
            <a:ext cx="6378259" cy="2027941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FFFFFF"/>
                </a:solidFill>
              </a:rPr>
              <a:t>Diversiteit</a:t>
            </a:r>
          </a:p>
        </p:txBody>
      </p:sp>
    </p:spTree>
    <p:extLst>
      <p:ext uri="{BB962C8B-B14F-4D97-AF65-F5344CB8AC3E}">
        <p14:creationId xmlns:p14="http://schemas.microsoft.com/office/powerpoint/2010/main" val="62660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846BA86-7818-4C21-84FA-1D40439D4022}"/>
              </a:ext>
            </a:extLst>
          </p:cNvPr>
          <p:cNvSpPr txBox="1"/>
          <p:nvPr/>
        </p:nvSpPr>
        <p:spPr>
          <a:xfrm>
            <a:off x="838199" y="2230081"/>
            <a:ext cx="4991629" cy="3677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Opdracht</a:t>
            </a:r>
            <a:r>
              <a:rPr lang="en-US" sz="2400" b="1" dirty="0"/>
              <a:t> </a:t>
            </a:r>
            <a:r>
              <a:rPr lang="en-US" sz="2400" b="1" dirty="0" err="1"/>
              <a:t>voor</a:t>
            </a:r>
            <a:r>
              <a:rPr lang="en-US" sz="2400" b="1" dirty="0"/>
              <a:t> je </a:t>
            </a:r>
            <a:r>
              <a:rPr lang="en-US" sz="2400" b="1" dirty="0" err="1"/>
              <a:t>tijdschrift</a:t>
            </a: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Maak </a:t>
            </a:r>
            <a:r>
              <a:rPr lang="en-US" sz="2400" b="1" dirty="0" err="1"/>
              <a:t>een</a:t>
            </a:r>
            <a:r>
              <a:rPr lang="en-US" sz="2400" b="1" dirty="0"/>
              <a:t> </a:t>
            </a:r>
            <a:r>
              <a:rPr lang="en-US" sz="2400" b="1" dirty="0" err="1"/>
              <a:t>voorblad</a:t>
            </a:r>
            <a:r>
              <a:rPr lang="en-US" sz="2400" b="1" dirty="0"/>
              <a:t>/ </a:t>
            </a:r>
            <a:r>
              <a:rPr lang="en-US" sz="2400" b="1" dirty="0" err="1"/>
              <a:t>moodboard</a:t>
            </a:r>
            <a:r>
              <a:rPr lang="en-US" sz="2400" b="1" dirty="0"/>
              <a:t>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    </a:t>
            </a:r>
            <a:r>
              <a:rPr lang="en-US" sz="2400" b="1" dirty="0" err="1"/>
              <a:t>voor</a:t>
            </a:r>
            <a:r>
              <a:rPr lang="en-US" sz="2400" b="1" dirty="0"/>
              <a:t> je </a:t>
            </a:r>
            <a:r>
              <a:rPr lang="en-US" sz="2400" b="1" dirty="0" err="1"/>
              <a:t>tijdschrift</a:t>
            </a:r>
            <a:r>
              <a:rPr lang="en-US" sz="2400" b="1" dirty="0"/>
              <a:t> over </a:t>
            </a:r>
            <a:r>
              <a:rPr lang="en-US" sz="2400" b="1" dirty="0" err="1"/>
              <a:t>diversiteit</a:t>
            </a:r>
            <a:r>
              <a:rPr lang="en-US" sz="2400" b="1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Bedenk</a:t>
            </a:r>
            <a:r>
              <a:rPr lang="en-US" b="1" dirty="0"/>
              <a:t> van </a:t>
            </a:r>
            <a:r>
              <a:rPr lang="en-US" b="1" dirty="0" err="1"/>
              <a:t>tevoren</a:t>
            </a:r>
            <a:r>
              <a:rPr lang="en-US" b="1" dirty="0"/>
              <a:t>: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Een</a:t>
            </a:r>
            <a:r>
              <a:rPr lang="en-US" b="1" dirty="0"/>
              <a:t> naam </a:t>
            </a:r>
            <a:r>
              <a:rPr lang="en-US" b="1" dirty="0" err="1"/>
              <a:t>voor</a:t>
            </a:r>
            <a:r>
              <a:rPr lang="en-US" b="1" dirty="0"/>
              <a:t> je </a:t>
            </a:r>
            <a:r>
              <a:rPr lang="en-US" b="1" dirty="0" err="1"/>
              <a:t>tijdschrift</a:t>
            </a:r>
            <a:endParaRPr lang="en-US" b="1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Wat </a:t>
            </a:r>
            <a:r>
              <a:rPr lang="en-US" b="1" dirty="0" err="1"/>
              <a:t>voor</a:t>
            </a:r>
            <a:r>
              <a:rPr lang="en-US" b="1" dirty="0"/>
              <a:t> </a:t>
            </a:r>
            <a:r>
              <a:rPr lang="en-US" b="1" dirty="0" err="1"/>
              <a:t>sfeer</a:t>
            </a:r>
            <a:r>
              <a:rPr lang="en-US" b="1" dirty="0"/>
              <a:t> </a:t>
            </a:r>
            <a:r>
              <a:rPr lang="en-US" b="1" dirty="0" err="1"/>
              <a:t>wil</a:t>
            </a:r>
            <a:r>
              <a:rPr lang="en-US" b="1" dirty="0"/>
              <a:t> je in je </a:t>
            </a:r>
            <a:r>
              <a:rPr lang="en-US" b="1" dirty="0" err="1"/>
              <a:t>tijdschrift</a:t>
            </a:r>
            <a:r>
              <a:rPr lang="en-US" b="1" dirty="0"/>
              <a:t> </a:t>
            </a:r>
            <a:r>
              <a:rPr lang="en-US" b="1" dirty="0" err="1"/>
              <a:t>uitstralen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welke</a:t>
            </a:r>
            <a:r>
              <a:rPr lang="en-US" b="1" dirty="0"/>
              <a:t> </a:t>
            </a:r>
            <a:r>
              <a:rPr lang="en-US" b="1" dirty="0" err="1"/>
              <a:t>kleuren</a:t>
            </a:r>
            <a:r>
              <a:rPr lang="en-US" b="1" dirty="0"/>
              <a:t> </a:t>
            </a:r>
            <a:r>
              <a:rPr lang="en-US" b="1" dirty="0" err="1"/>
              <a:t>horen</a:t>
            </a:r>
            <a:r>
              <a:rPr lang="en-US" b="1" dirty="0"/>
              <a:t> </a:t>
            </a:r>
            <a:r>
              <a:rPr lang="en-US" b="1" dirty="0" err="1"/>
              <a:t>hierbij</a:t>
            </a:r>
            <a:r>
              <a:rPr lang="en-US" b="1" dirty="0"/>
              <a:t>?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2209B39-231D-4C30-9433-FEE40332F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493" y="1347516"/>
            <a:ext cx="4223252" cy="422325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31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E27DE37-7750-4D9D-B089-E2DA0B104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44" y="-8076"/>
            <a:ext cx="1952625" cy="21878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DF9EAB6-7F42-4FE5-BC87-E46FEBE31C3C}"/>
              </a:ext>
            </a:extLst>
          </p:cNvPr>
          <p:cNvSpPr/>
          <p:nvPr/>
        </p:nvSpPr>
        <p:spPr>
          <a:xfrm>
            <a:off x="3236837" y="544672"/>
            <a:ext cx="2587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Vandaag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5D97E0D-64CA-4C04-A12D-B33427BE81E2}"/>
              </a:ext>
            </a:extLst>
          </p:cNvPr>
          <p:cNvSpPr/>
          <p:nvPr/>
        </p:nvSpPr>
        <p:spPr>
          <a:xfrm>
            <a:off x="1314975" y="2300585"/>
            <a:ext cx="853336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Kennismaken: Reclametijd</a:t>
            </a:r>
          </a:p>
          <a:p>
            <a:pPr marL="914400" indent="-914400">
              <a:buAutoNum type="arabicPeriod"/>
            </a:pPr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Oriëntatie op Diversiteit</a:t>
            </a:r>
          </a:p>
          <a:p>
            <a:pPr marL="914400" indent="-914400">
              <a:buAutoNum type="arabicPeriod"/>
            </a:pPr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Wegwijs in de wikiwijs</a:t>
            </a:r>
          </a:p>
          <a:p>
            <a:pPr marL="914400" indent="-914400" algn="ctr">
              <a:buAutoNum type="arabicPeriod"/>
            </a:pP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02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lk 12">
            <a:extLst>
              <a:ext uri="{FF2B5EF4-FFF2-40B4-BE49-F238E27FC236}">
                <a16:creationId xmlns:a16="http://schemas.microsoft.com/office/drawing/2014/main" id="{BD00AA55-2ACB-45A9-847D-764FA5027CDB}"/>
              </a:ext>
            </a:extLst>
          </p:cNvPr>
          <p:cNvSpPr/>
          <p:nvPr/>
        </p:nvSpPr>
        <p:spPr>
          <a:xfrm>
            <a:off x="4764884" y="4876890"/>
            <a:ext cx="2276475" cy="139065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ADD774F-4913-43F1-834E-7C42EB024F75}"/>
              </a:ext>
            </a:extLst>
          </p:cNvPr>
          <p:cNvSpPr txBox="1"/>
          <p:nvPr/>
        </p:nvSpPr>
        <p:spPr>
          <a:xfrm>
            <a:off x="2559620" y="590460"/>
            <a:ext cx="6385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>
                <a:solidFill>
                  <a:srgbClr val="7030A0"/>
                </a:solidFill>
              </a:rPr>
              <a:t>Diversiteit</a:t>
            </a:r>
            <a:r>
              <a:rPr lang="nl-NL" sz="3200" dirty="0">
                <a:solidFill>
                  <a:srgbClr val="7030A0"/>
                </a:solidFill>
              </a:rPr>
              <a:t> </a:t>
            </a:r>
            <a:r>
              <a:rPr lang="nl-NL" sz="3200" dirty="0" err="1">
                <a:solidFill>
                  <a:srgbClr val="7030A0"/>
                </a:solidFill>
              </a:rPr>
              <a:t>betekent:Verscheidenheid</a:t>
            </a:r>
            <a:endParaRPr lang="nl-NL" sz="3200" dirty="0">
              <a:solidFill>
                <a:srgbClr val="7030A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E102E72-9C0D-472E-95DC-37BF8490196E}"/>
              </a:ext>
            </a:extLst>
          </p:cNvPr>
          <p:cNvSpPr txBox="1"/>
          <p:nvPr/>
        </p:nvSpPr>
        <p:spPr>
          <a:xfrm>
            <a:off x="2526401" y="2010187"/>
            <a:ext cx="7139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1. </a:t>
            </a:r>
            <a:r>
              <a:rPr lang="nl-NL" sz="2400" dirty="0"/>
              <a:t>Wat zijn jullie verschillen en overeenkomsten? Balspel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477DCF8-48CE-46F4-985F-4FBE1DEB1719}"/>
              </a:ext>
            </a:extLst>
          </p:cNvPr>
          <p:cNvSpPr txBox="1"/>
          <p:nvPr/>
        </p:nvSpPr>
        <p:spPr>
          <a:xfrm>
            <a:off x="2466873" y="3104693"/>
            <a:ext cx="6680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/>
              <a:t>2. Maak een woordwolk rond het begrip Diversiteit. </a:t>
            </a:r>
          </a:p>
          <a:p>
            <a:pPr algn="ctr"/>
            <a:r>
              <a:rPr lang="nl-NL" sz="2400" dirty="0"/>
              <a:t>    Waarin kunnen mensen verschillen of juist niet?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CAD499E2-E36A-4BE0-A920-770FE838BB36}"/>
              </a:ext>
            </a:extLst>
          </p:cNvPr>
          <p:cNvSpPr/>
          <p:nvPr/>
        </p:nvSpPr>
        <p:spPr>
          <a:xfrm>
            <a:off x="4893472" y="5058460"/>
            <a:ext cx="2019300" cy="10477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rgbClr val="7030A0"/>
                </a:solidFill>
              </a:rPr>
              <a:t>Diversiteit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FE94059-76E0-40CF-85C6-A31F1D6C4B59}"/>
              </a:ext>
            </a:extLst>
          </p:cNvPr>
          <p:cNvCxnSpPr/>
          <p:nvPr/>
        </p:nvCxnSpPr>
        <p:spPr>
          <a:xfrm flipV="1">
            <a:off x="7105653" y="4876890"/>
            <a:ext cx="1233488" cy="3333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BD75F1A-C3FC-4358-AFF1-7BB161061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68269">
            <a:off x="7183930" y="5656735"/>
            <a:ext cx="1249788" cy="353599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C0395BB-E545-4F35-9FDA-5B3F3607C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412" y="5653959"/>
            <a:ext cx="1249788" cy="35359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4B15AC5-4B40-4444-80DC-F463C806B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88814">
            <a:off x="3472559" y="4866777"/>
            <a:ext cx="1249788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9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3CEBF60-59AF-4F08-AE4B-9746818B4D2A}"/>
              </a:ext>
            </a:extLst>
          </p:cNvPr>
          <p:cNvSpPr txBox="1"/>
          <p:nvPr/>
        </p:nvSpPr>
        <p:spPr>
          <a:xfrm>
            <a:off x="649347" y="1370946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Cultuur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het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geheel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waarden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normen,opvattingen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gewoonten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binnen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bepaalde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groep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samenleving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3A381F65-BDCA-4F50-8CD8-E2497E4248C2}"/>
              </a:ext>
            </a:extLst>
          </p:cNvPr>
          <p:cNvSpPr/>
          <p:nvPr/>
        </p:nvSpPr>
        <p:spPr>
          <a:xfrm>
            <a:off x="649347" y="3524250"/>
            <a:ext cx="3356388" cy="2238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deze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periode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gaat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het over</a:t>
            </a:r>
            <a:endParaRPr lang="en-US" sz="2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Culturele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diversiteit</a:t>
            </a:r>
            <a:r>
              <a:rPr lang="en-US" sz="2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!!!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672C5B4-388C-4CAB-A5AC-F4EBF50A4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5" b="1015"/>
          <a:stretch/>
        </p:blipFill>
        <p:spPr>
          <a:xfrm>
            <a:off x="5712970" y="807593"/>
            <a:ext cx="5405114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6838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9AD5025-3A7B-4DE8-A6E0-F05BBB20F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1239134"/>
            <a:ext cx="7746709" cy="43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0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8F905D6-A319-4010-88E0-2C728D3043BC}"/>
              </a:ext>
            </a:extLst>
          </p:cNvPr>
          <p:cNvSpPr/>
          <p:nvPr/>
        </p:nvSpPr>
        <p:spPr>
          <a:xfrm>
            <a:off x="914325" y="2072759"/>
            <a:ext cx="5181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nl-NL" dirty="0">
                <a:solidFill>
                  <a:srgbClr val="000000"/>
                </a:solidFill>
                <a:latin typeface="Corbel" panose="020B050302020402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https://www.youtube.com/watch?v=QmqjHCxQnXw</a:t>
            </a:r>
            <a:endParaRPr lang="nl-NL" dirty="0">
              <a:solidFill>
                <a:srgbClr val="000000"/>
              </a:solidFill>
              <a:latin typeface="Corbel" panose="020B0503020204020204"/>
            </a:endParaRPr>
          </a:p>
          <a:p>
            <a:pPr lvl="0" defTabSz="457200"/>
            <a:endParaRPr lang="nl-NL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58A37CC-F593-4BFC-BB9B-ED826B1F106A}"/>
              </a:ext>
            </a:extLst>
          </p:cNvPr>
          <p:cNvSpPr/>
          <p:nvPr/>
        </p:nvSpPr>
        <p:spPr>
          <a:xfrm>
            <a:off x="914325" y="2951202"/>
            <a:ext cx="5045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3"/>
              </a:rPr>
              <a:t>https://www.youtube.com/watch?v=mpl2U6OXQ8Y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E88E3F5-6EFC-4A51-AC1E-4038238FE2EB}"/>
              </a:ext>
            </a:extLst>
          </p:cNvPr>
          <p:cNvSpPr/>
          <p:nvPr/>
        </p:nvSpPr>
        <p:spPr>
          <a:xfrm>
            <a:off x="749228" y="547985"/>
            <a:ext cx="8217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Even een paar voorbeelden: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4F8A4F8-B04B-4461-B077-9A9A455E2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445" y="1471315"/>
            <a:ext cx="5425910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8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6FB0AC00-C7F5-438F-A7AF-0A779C2CE391}"/>
              </a:ext>
            </a:extLst>
          </p:cNvPr>
          <p:cNvSpPr/>
          <p:nvPr/>
        </p:nvSpPr>
        <p:spPr>
          <a:xfrm>
            <a:off x="1095913" y="92027"/>
            <a:ext cx="100001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Stel je voor: </a:t>
            </a:r>
          </a:p>
          <a:p>
            <a:pPr algn="ctr"/>
            <a:r>
              <a:rPr lang="nl-N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 hele gezin moet verhuizen naar </a:t>
            </a:r>
          </a:p>
          <a:p>
            <a:pPr algn="ctr"/>
            <a:r>
              <a:rPr lang="nl-NL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Essaouira</a:t>
            </a:r>
            <a:endParaRPr lang="nl-N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0FBF31D-09DB-4994-AF5C-49E70406BB55}"/>
              </a:ext>
            </a:extLst>
          </p:cNvPr>
          <p:cNvSpPr/>
          <p:nvPr/>
        </p:nvSpPr>
        <p:spPr>
          <a:xfrm>
            <a:off x="1849896" y="2677350"/>
            <a:ext cx="90488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Welke 3 dingen zou jij nooit willen opgeven uit jouw cultuur?</a:t>
            </a:r>
          </a:p>
        </p:txBody>
      </p:sp>
      <p:pic>
        <p:nvPicPr>
          <p:cNvPr id="1026" name="Picture 2" descr="Rondreis Marokko, onze route van 15 dagen - Middenoostenreizen.com">
            <a:extLst>
              <a:ext uri="{FF2B5EF4-FFF2-40B4-BE49-F238E27FC236}">
                <a16:creationId xmlns:a16="http://schemas.microsoft.com/office/drawing/2014/main" id="{B7E0F199-BA26-4BA4-A4FA-ACF85EE93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15" y="3682447"/>
            <a:ext cx="4091018" cy="229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4ACC05F-03C0-4CD8-98BC-6837B4E6F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359" y="3447580"/>
            <a:ext cx="5048250" cy="26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0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C7CEC76-2C8B-44D3-8B10-03C221381D4E}"/>
              </a:ext>
            </a:extLst>
          </p:cNvPr>
          <p:cNvSpPr/>
          <p:nvPr/>
        </p:nvSpPr>
        <p:spPr>
          <a:xfrm>
            <a:off x="1986351" y="492492"/>
            <a:ext cx="806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Multiculturele samenleving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9309EB4-9162-4131-836F-5D154DA79B9B}"/>
              </a:ext>
            </a:extLst>
          </p:cNvPr>
          <p:cNvSpPr/>
          <p:nvPr/>
        </p:nvSpPr>
        <p:spPr>
          <a:xfrm>
            <a:off x="1743975" y="2003239"/>
            <a:ext cx="870404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Dit is een samenleving waarin</a:t>
            </a:r>
          </a:p>
          <a:p>
            <a:pPr algn="ctr"/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Mensen met verschillende culturele achtergronden</a:t>
            </a:r>
          </a:p>
          <a:p>
            <a:pPr algn="ctr"/>
            <a:r>
              <a:rPr lang="nl-NL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 basis van gelijkwaardigheid</a:t>
            </a:r>
          </a:p>
          <a:p>
            <a:pPr algn="ctr"/>
            <a:r>
              <a:rPr lang="nl-NL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Naast en door elkaar leven</a:t>
            </a:r>
            <a:endParaRPr lang="nl-NL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DA54D9C-B376-433D-8C16-0683D5997A62}"/>
              </a:ext>
            </a:extLst>
          </p:cNvPr>
          <p:cNvSpPr/>
          <p:nvPr/>
        </p:nvSpPr>
        <p:spPr>
          <a:xfrm>
            <a:off x="1780274" y="5064492"/>
            <a:ext cx="863146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Vind jij Nederland een multiculturele samenleving?</a:t>
            </a:r>
          </a:p>
          <a:p>
            <a:pPr algn="ctr"/>
            <a:r>
              <a:rPr lang="nl-NL" sz="32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Leg je antwoord uit…</a:t>
            </a:r>
          </a:p>
        </p:txBody>
      </p:sp>
    </p:spTree>
    <p:extLst>
      <p:ext uri="{BB962C8B-B14F-4D97-AF65-F5344CB8AC3E}">
        <p14:creationId xmlns:p14="http://schemas.microsoft.com/office/powerpoint/2010/main" val="43594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ECDCF2A-2624-4CBB-83F4-4A743E85FE4E}"/>
              </a:ext>
            </a:extLst>
          </p:cNvPr>
          <p:cNvSpPr/>
          <p:nvPr/>
        </p:nvSpPr>
        <p:spPr>
          <a:xfrm>
            <a:off x="9093496" y="618681"/>
            <a:ext cx="2613872" cy="479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0" cap="none" spc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Ga naar Its Learning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0" cap="none" spc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Klast</a:t>
            </a:r>
            <a:r>
              <a:rPr lang="en-US" sz="36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egel periode 2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Open je wikiwijs</a:t>
            </a:r>
            <a:endParaRPr lang="en-US" sz="36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A16A437-5479-4F46-9E17-9C53E385E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4" r="782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47084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Breedbeeld</PresentationFormat>
  <Paragraphs>41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Kantoorthema</vt:lpstr>
      <vt:lpstr>Diversiteit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Diversiteit</dc:title>
  <dc:creator>Laura Beeftink</dc:creator>
  <cp:lastModifiedBy>Laura Beeftink</cp:lastModifiedBy>
  <cp:revision>1</cp:revision>
  <dcterms:created xsi:type="dcterms:W3CDTF">2021-11-16T10:25:58Z</dcterms:created>
  <dcterms:modified xsi:type="dcterms:W3CDTF">2021-11-16T10:26:06Z</dcterms:modified>
</cp:coreProperties>
</file>